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2" r:id="rId2"/>
    <p:sldMasterId id="2147483676" r:id="rId3"/>
    <p:sldMasterId id="2147483680" r:id="rId4"/>
  </p:sldMasterIdLst>
  <p:notesMasterIdLst>
    <p:notesMasterId r:id="rId15"/>
  </p:notesMasterIdLst>
  <p:sldIdLst>
    <p:sldId id="288" r:id="rId5"/>
    <p:sldId id="289" r:id="rId6"/>
    <p:sldId id="290" r:id="rId7"/>
    <p:sldId id="293" r:id="rId8"/>
    <p:sldId id="294" r:id="rId9"/>
    <p:sldId id="299" r:id="rId10"/>
    <p:sldId id="291" r:id="rId11"/>
    <p:sldId id="297" r:id="rId12"/>
    <p:sldId id="298" r:id="rId13"/>
    <p:sldId id="30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E80"/>
    <a:srgbClr val="E6E6E6"/>
    <a:srgbClr val="3A697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764" autoAdjust="0"/>
  </p:normalViewPr>
  <p:slideViewPr>
    <p:cSldViewPr snapToGrid="0">
      <p:cViewPr varScale="1">
        <p:scale>
          <a:sx n="56" d="100"/>
          <a:sy n="56" d="100"/>
        </p:scale>
        <p:origin x="10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4DE12-E128-494C-BB51-1688E515661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5CAA-BA82-4090-953C-3DFE7F06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MUST</a:t>
            </a:r>
            <a:r>
              <a:rPr lang="en-US" b="1" baseline="0" dirty="0" smtClean="0"/>
              <a:t> Edit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Add contractor/distributor</a:t>
            </a:r>
            <a:r>
              <a:rPr lang="en-US" baseline="0" dirty="0" smtClean="0"/>
              <a:t> logo in place of white OPTIMUS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98F7-005E-B64B-AEEC-5C00E8C4C0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Edit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 Support: whole team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53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Welcome to OPTIMUS</a:t>
            </a:r>
          </a:p>
          <a:p>
            <a:r>
              <a:rPr lang="en-US" dirty="0" smtClean="0"/>
              <a:t>Which challenges in Finance do you face?</a:t>
            </a:r>
          </a:p>
          <a:p>
            <a:r>
              <a:rPr lang="en-US" dirty="0" smtClean="0"/>
              <a:t>	95% of All Finance is done</a:t>
            </a:r>
            <a:r>
              <a:rPr lang="en-US" baseline="0" dirty="0" smtClean="0"/>
              <a:t> through Prime Lending; Imagine the growth by unlocking Near Prime and Sub Prime</a:t>
            </a:r>
            <a:endParaRPr lang="en-US" dirty="0" smtClean="0"/>
          </a:p>
          <a:p>
            <a:r>
              <a:rPr lang="en-US" dirty="0" smtClean="0"/>
              <a:t>	Multiple Applications; Overcoming a “No”</a:t>
            </a:r>
          </a:p>
          <a:p>
            <a:r>
              <a:rPr lang="en-US" dirty="0" smtClean="0"/>
              <a:t>	Multiple Websites and Portals</a:t>
            </a:r>
          </a:p>
          <a:p>
            <a:r>
              <a:rPr lang="en-US" dirty="0" smtClean="0"/>
              <a:t>	Denials with no where to go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OPTIMUS solves them</a:t>
            </a:r>
            <a:endParaRPr lang="en-US" dirty="0" smtClean="0"/>
          </a:p>
          <a:p>
            <a:r>
              <a:rPr lang="en-US" dirty="0" smtClean="0"/>
              <a:t>OPTIMUS origin story: how it makes the customer </a:t>
            </a:r>
            <a:r>
              <a:rPr lang="en-US" smtClean="0"/>
              <a:t>experience better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86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waterfalls!</a:t>
            </a:r>
          </a:p>
          <a:p>
            <a:r>
              <a:rPr lang="en-US" dirty="0" smtClean="0"/>
              <a:t>90%+ Approvals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program for every customer</a:t>
            </a:r>
          </a:p>
          <a:p>
            <a:r>
              <a:rPr lang="en-US" baseline="0" dirty="0" smtClean="0"/>
              <a:t>Fastest way to get to a YES</a:t>
            </a:r>
          </a:p>
          <a:p>
            <a:r>
              <a:rPr lang="en-US" baseline="0" dirty="0" smtClean="0"/>
              <a:t>Best pricing in the Industry, with the absolute easiest process</a:t>
            </a:r>
          </a:p>
          <a:p>
            <a:r>
              <a:rPr lang="en-US" baseline="0" dirty="0" smtClean="0"/>
              <a:t>Its about the Customer Experience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</a:t>
            </a:r>
            <a:r>
              <a:rPr lang="en-US" baseline="0" dirty="0" smtClean="0"/>
              <a:t> image: funnel to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5CAA-BA82-4090-953C-3DFE7F065F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 to Hide</a:t>
            </a:r>
          </a:p>
          <a:p>
            <a:endParaRPr lang="en-US" dirty="0" smtClean="0"/>
          </a:p>
          <a:p>
            <a:r>
              <a:rPr lang="en-US" dirty="0" smtClean="0"/>
              <a:t>Subscription like Netflix!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Homeowner benefits: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Maintenance and Repair coverage for 10+ years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Emergency/Priority Service at no additional charge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Travel/Trip/Diagnostic changes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Money Down and Fixed monthly payments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100% Transferability and Opt-Out at any time</a:t>
            </a:r>
          </a:p>
          <a:p>
            <a:r>
              <a:rPr lang="en-US" dirty="0" smtClean="0"/>
              <a:t>Dealer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Customer Retention opportunities for 10+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Increased Average Tickets and Add-on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Increased Profitability over other transaction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Predictable Recurring Revenue over 10+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Industry Leading Sales Training and Dedicated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5CAA-BA82-4090-953C-3DFE7F065F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Option</a:t>
            </a:r>
            <a:r>
              <a:rPr lang="en-US" sz="1200" b="1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Hide</a:t>
            </a:r>
            <a:endParaRPr lang="en-US" sz="12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Revolving line of credit allows future purchases with same line of credit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known, trusted name in banking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Revolving line of credit allows future purchases with same line of credit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money down, affordable fixed payments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leading no interest with equal monthly payment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electronic funding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Unsecured, no pre-payment penalties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5CAA-BA82-4090-953C-3DFE7F065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 of Website?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5CAA-BA82-4090-953C-3DFE7F065F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Use this as an example.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5CAA-BA82-4090-953C-3DFE7F065F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6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+mn-lt"/>
                <a:ea typeface="+mj-ea"/>
                <a:cs typeface="Helvetica" panose="020B0604020202020204" pitchFamily="34" charset="0"/>
              </a:rPr>
              <a:t>Use this as an example. “SAC” No Payment Loan that rolls to Low APR/Low Payment.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Calibri" panose="020F0502020204030204" pitchFamily="34" charset="0"/>
            </a:endParaRPr>
          </a:p>
          <a:p>
            <a:r>
              <a:rPr lang="en-US" dirty="0" smtClean="0"/>
              <a:t>Cash and Payment</a:t>
            </a:r>
          </a:p>
          <a:p>
            <a:r>
              <a:rPr lang="en-US" dirty="0" smtClean="0"/>
              <a:t>12 month ‘no, no’ interest rate deal</a:t>
            </a:r>
          </a:p>
          <a:p>
            <a:r>
              <a:rPr lang="en-US" dirty="0" smtClean="0"/>
              <a:t>https://finportal.egia.org/finance-enrollment/index.php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5CAA-BA82-4090-953C-3DFE7F065F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0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58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45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2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5"/>
            <a:ext cx="3856037" cy="35417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2012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45" y="1340547"/>
            <a:ext cx="10972800" cy="4506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1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49947" y="11286"/>
            <a:ext cx="10972799" cy="77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3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45" y="1340547"/>
            <a:ext cx="10972800" cy="4506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128" y="1345961"/>
            <a:ext cx="5384800" cy="47183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047" y="1345961"/>
            <a:ext cx="5384800" cy="47183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2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9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17893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8616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984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2376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4517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0507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96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2053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2131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4259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7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D5611-8ED8-A743-85C8-94DEB0EB35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BB0EC-E79F-7948-A3C7-D345DD16E2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25343" y="5974345"/>
            <a:ext cx="2183715" cy="5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8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"/>
            <a:ext cx="12192000" cy="869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947" y="11286"/>
            <a:ext cx="10972799" cy="77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945" y="1340547"/>
            <a:ext cx="10972800" cy="450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38656" y="6211840"/>
            <a:ext cx="15127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www.egia.org</a:t>
            </a:r>
            <a:r>
              <a:rPr lang="en-US" sz="1067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 |  </a:t>
            </a:r>
            <a:fld id="{8AF4049B-CEB6-A341-B387-300BA5C0F3E3}" type="slidenum">
              <a:rPr lang="en-US" sz="1067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pPr/>
              <a:t>‹#›</a:t>
            </a:fld>
            <a:endParaRPr lang="en-US" sz="1067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93869" y="6134401"/>
            <a:ext cx="1815188" cy="4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ct val="110000"/>
        </a:lnSpc>
        <a:spcBef>
          <a:spcPct val="0"/>
        </a:spcBef>
        <a:buNone/>
        <a:defRPr sz="2667" b="1" i="0" kern="1200" spc="93" baseline="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rgbClr val="1057A8"/>
        </a:buClr>
        <a:buSzPct val="85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rgbClr val="1057A8"/>
        </a:buClr>
        <a:buSzPct val="85000"/>
        <a:buFont typeface="Arial" pitchFamily="34" charset="0"/>
        <a:buChar char="•"/>
        <a:defRPr sz="2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75336" indent="-243834" algn="l" defTabSz="1219170" rtl="0" eaLnBrk="1" latinLnBrk="0" hangingPunct="1">
        <a:spcBef>
          <a:spcPct val="20000"/>
        </a:spcBef>
        <a:buClr>
          <a:srgbClr val="1057A8"/>
        </a:buClr>
        <a:buSzPct val="90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41086" indent="-243834" algn="l" defTabSz="1219170" rtl="0" eaLnBrk="1" latinLnBrk="0" hangingPunct="1">
        <a:spcBef>
          <a:spcPct val="20000"/>
        </a:spcBef>
        <a:buClr>
          <a:srgbClr val="1057A8"/>
        </a:buClr>
        <a:buFont typeface="Arial" pitchFamily="34" charset="0"/>
        <a:buChar char="•"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84920" indent="-182875" algn="l" defTabSz="1219170" rtl="0" eaLnBrk="1" latinLnBrk="0" hangingPunct="1">
        <a:spcBef>
          <a:spcPct val="20000"/>
        </a:spcBef>
        <a:buClr>
          <a:srgbClr val="1057A8"/>
        </a:buClr>
        <a:buSzPct val="100000"/>
        <a:buFont typeface="Arial" pitchFamily="34" charset="0"/>
        <a:buChar char="•"/>
        <a:defRPr sz="1867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754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072588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2316422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D5611-8ED8-A743-85C8-94DEB0EB35A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1BB0EC-E79F-7948-A3C7-D345DD16E26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25343" y="5974345"/>
            <a:ext cx="2183715" cy="5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howarth@egia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jmorris@egia.or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optimusfinanc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app.optimusfinancing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app.optimusfinancing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optimusfinancing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optimusfinanc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</p:pic>
      <p:sp>
        <p:nvSpPr>
          <p:cNvPr id="3" name="Rectangle 2"/>
          <p:cNvSpPr/>
          <p:nvPr/>
        </p:nvSpPr>
        <p:spPr>
          <a:xfrm>
            <a:off x="0" y="2404515"/>
            <a:ext cx="12192000" cy="19642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87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39109" y="2404516"/>
            <a:ext cx="6252892" cy="1842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385888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JM" b="1" spc="107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Open Sans Semibold" pitchFamily="34" charset="0"/>
                <a:cs typeface="Helvetica"/>
              </a:rPr>
              <a:t>All in One Financing Solution </a:t>
            </a:r>
            <a:endParaRPr lang="en-JM" b="1" spc="107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ea typeface="Open Sans Semibold" pitchFamily="34" charset="0"/>
              <a:cs typeface="Helvetica"/>
            </a:endParaRPr>
          </a:p>
          <a:p>
            <a:pPr>
              <a:lnSpc>
                <a:spcPct val="120000"/>
              </a:lnSpc>
            </a:pPr>
            <a:r>
              <a:rPr lang="en-JM" sz="1600" spc="93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Open Sans Semibold" pitchFamily="34" charset="0"/>
                <a:cs typeface="Helvetica"/>
              </a:rPr>
              <a:t>Presented By: Presenter Name Goes </a:t>
            </a:r>
            <a:r>
              <a:rPr lang="en-JM" sz="1600" spc="9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Open Sans Semibold" pitchFamily="34" charset="0"/>
                <a:cs typeface="Helvetica"/>
              </a:rPr>
              <a:t>Here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54320" y="2992222"/>
            <a:ext cx="0" cy="73348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50C437A-873E-4F4F-B7C2-0B259EBE5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839197"/>
            <a:ext cx="4158712" cy="96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5360148"/>
            <a:ext cx="5530214" cy="1291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9040" y="4983480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Created For: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9947" y="122684"/>
            <a:ext cx="10972799" cy="7743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67" b="1" i="0" kern="1200" spc="93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200" dirty="0" smtClean="0"/>
              <a:t>Contact Your OPTIMUS Team</a:t>
            </a:r>
            <a:endParaRPr lang="en-US" sz="32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449010" y="2883919"/>
            <a:ext cx="4253114" cy="14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25" tIns="47612" rIns="95225" bIns="47612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80808"/>
                </a:solidFill>
                <a:cs typeface="Arial" panose="020B0604020202020204" pitchFamily="34" charset="0"/>
              </a:rPr>
              <a:t>Jeremy Chandler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 (916) 759-0515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jchandler@egia.org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A6EBB"/>
                </a:solidFill>
              </a:rPr>
              <a:t>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51324" y="4066525"/>
            <a:ext cx="5053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www.optimusfinancing.com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5" y="2705622"/>
            <a:ext cx="5550348" cy="136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449010" y="1274096"/>
            <a:ext cx="4253114" cy="14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25" tIns="47612" rIns="95225" bIns="47612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80808"/>
                </a:solidFill>
                <a:cs typeface="Arial" panose="020B0604020202020204" pitchFamily="34" charset="0"/>
              </a:rPr>
              <a:t>Jen Morris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 (843) 327-7887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jmorris@egia.org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A6EBB"/>
                </a:solidFill>
              </a:rPr>
              <a:t>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449010" y="4501907"/>
            <a:ext cx="4253114" cy="14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25" tIns="47612" rIns="95225" bIns="47612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80808"/>
                </a:solidFill>
                <a:cs typeface="Arial" panose="020B0604020202020204" pitchFamily="34" charset="0"/>
              </a:rPr>
              <a:t>Leslie Lewis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 (916) 821-2205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llewis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@egia.org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2A6EBB"/>
                </a:solidFill>
              </a:rPr>
              <a:t>                                                              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6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47900"/>
            <a:ext cx="10058400" cy="23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3600FE99-95ED-4BF6-8822-AF78362FC798}"/>
              </a:ext>
            </a:extLst>
          </p:cNvPr>
          <p:cNvSpPr/>
          <p:nvPr/>
        </p:nvSpPr>
        <p:spPr>
          <a:xfrm>
            <a:off x="168187" y="1928222"/>
            <a:ext cx="2752832" cy="3480373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1FC2-9485-4D6F-8A09-DDC04EA0AFEE}"/>
              </a:ext>
            </a:extLst>
          </p:cNvPr>
          <p:cNvSpPr txBox="1"/>
          <p:nvPr/>
        </p:nvSpPr>
        <p:spPr>
          <a:xfrm>
            <a:off x="373889" y="2335964"/>
            <a:ext cx="2230511" cy="253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sz="2133" b="1" dirty="0">
                <a:solidFill>
                  <a:prstClr val="white"/>
                </a:solidFill>
                <a:cs typeface="Calibri" panose="020F0502020204030204" pitchFamily="34" charset="0"/>
              </a:rPr>
              <a:t>Consumer Application </a:t>
            </a:r>
          </a:p>
          <a:p>
            <a:pPr algn="ctr" defTabSz="914354"/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algn="ctr" defTabSz="914354"/>
            <a:r>
              <a:rPr lang="en-US" dirty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white"/>
                </a:solidFill>
                <a:cs typeface="Calibri" panose="020F0502020204030204" pitchFamily="34" charset="0"/>
              </a:rPr>
              <a:t>Mobile App</a:t>
            </a:r>
          </a:p>
          <a:p>
            <a:pPr algn="ctr" defTabSz="914354"/>
            <a:endParaRPr lang="en-US" sz="1600" b="1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algn="ctr" defTabSz="914354"/>
            <a:r>
              <a:rPr lang="en-US" sz="1600" b="1" dirty="0">
                <a:solidFill>
                  <a:prstClr val="white"/>
                </a:solidFill>
                <a:cs typeface="Calibri" panose="020F0502020204030204" pitchFamily="34" charset="0"/>
              </a:rPr>
              <a:t>Website</a:t>
            </a:r>
          </a:p>
          <a:p>
            <a:pPr algn="ctr" defTabSz="914354"/>
            <a:endParaRPr lang="en-US" sz="1600" b="1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algn="ctr" defTabSz="914354"/>
            <a:r>
              <a:rPr lang="en-US" sz="1600" b="1" dirty="0">
                <a:solidFill>
                  <a:prstClr val="white"/>
                </a:solidFill>
                <a:cs typeface="Calibri" panose="020F0502020204030204" pitchFamily="34" charset="0"/>
              </a:rPr>
              <a:t> Direct Consumer Marketing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079A5505-3678-45B0-8323-C74D9D31F5DD}"/>
              </a:ext>
            </a:extLst>
          </p:cNvPr>
          <p:cNvSpPr/>
          <p:nvPr/>
        </p:nvSpPr>
        <p:spPr>
          <a:xfrm>
            <a:off x="3506461" y="2419088"/>
            <a:ext cx="1697353" cy="2435060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6CBDB7-BE9A-4966-AD92-180C2B72831A}"/>
              </a:ext>
            </a:extLst>
          </p:cNvPr>
          <p:cNvSpPr txBox="1"/>
          <p:nvPr/>
        </p:nvSpPr>
        <p:spPr>
          <a:xfrm>
            <a:off x="3814862" y="3118387"/>
            <a:ext cx="104162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sz="2133" b="1" dirty="0">
                <a:solidFill>
                  <a:schemeClr val="bg1"/>
                </a:solidFill>
                <a:cs typeface="Calibri" panose="020F0502020204030204" pitchFamily="34" charset="0"/>
              </a:rPr>
              <a:t>Soft Credit Pull</a:t>
            </a: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9BCAB4AC-3BE2-4EC2-B910-6B638DBCCF06}"/>
              </a:ext>
            </a:extLst>
          </p:cNvPr>
          <p:cNvSpPr/>
          <p:nvPr/>
        </p:nvSpPr>
        <p:spPr>
          <a:xfrm>
            <a:off x="7007093" y="1043629"/>
            <a:ext cx="4855935" cy="1247852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DBC7F4E7-3EC3-45EB-855B-060C1598237C}"/>
              </a:ext>
            </a:extLst>
          </p:cNvPr>
          <p:cNvSpPr/>
          <p:nvPr/>
        </p:nvSpPr>
        <p:spPr>
          <a:xfrm>
            <a:off x="7007091" y="2826751"/>
            <a:ext cx="4849516" cy="1269547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8DBE1AD7-093A-46CF-8FD6-98A84A41FB3B}"/>
              </a:ext>
            </a:extLst>
          </p:cNvPr>
          <p:cNvSpPr/>
          <p:nvPr/>
        </p:nvSpPr>
        <p:spPr>
          <a:xfrm>
            <a:off x="6982058" y="4587555"/>
            <a:ext cx="4846361" cy="1325592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099B37-92B5-4AB2-BEF9-135CC27C05EC}"/>
              </a:ext>
            </a:extLst>
          </p:cNvPr>
          <p:cNvCxnSpPr>
            <a:cxnSpLocks/>
          </p:cNvCxnSpPr>
          <p:nvPr/>
        </p:nvCxnSpPr>
        <p:spPr>
          <a:xfrm>
            <a:off x="5347472" y="3414401"/>
            <a:ext cx="1634587" cy="0"/>
          </a:xfrm>
          <a:prstGeom prst="straightConnector1">
            <a:avLst/>
          </a:prstGeom>
          <a:ln w="57150">
            <a:solidFill>
              <a:srgbClr val="017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BA213F-1BA7-4C64-A831-4DE79384B1D2}"/>
              </a:ext>
            </a:extLst>
          </p:cNvPr>
          <p:cNvCxnSpPr>
            <a:cxnSpLocks/>
          </p:cNvCxnSpPr>
          <p:nvPr/>
        </p:nvCxnSpPr>
        <p:spPr>
          <a:xfrm>
            <a:off x="5372507" y="4237199"/>
            <a:ext cx="1569852" cy="944603"/>
          </a:xfrm>
          <a:prstGeom prst="straightConnector1">
            <a:avLst/>
          </a:prstGeom>
          <a:ln w="57150">
            <a:solidFill>
              <a:srgbClr val="017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206E79-F724-4934-8084-731D19415A16}"/>
              </a:ext>
            </a:extLst>
          </p:cNvPr>
          <p:cNvCxnSpPr>
            <a:cxnSpLocks/>
          </p:cNvCxnSpPr>
          <p:nvPr/>
        </p:nvCxnSpPr>
        <p:spPr>
          <a:xfrm flipV="1">
            <a:off x="5347472" y="1812674"/>
            <a:ext cx="1622685" cy="752981"/>
          </a:xfrm>
          <a:prstGeom prst="straightConnector1">
            <a:avLst/>
          </a:prstGeom>
          <a:ln w="57150">
            <a:solidFill>
              <a:srgbClr val="017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C3D75A8-43DC-41F3-9D12-C1D219EBD7CC}"/>
              </a:ext>
            </a:extLst>
          </p:cNvPr>
          <p:cNvSpPr txBox="1"/>
          <p:nvPr/>
        </p:nvSpPr>
        <p:spPr>
          <a:xfrm>
            <a:off x="7973221" y="1844896"/>
            <a:ext cx="358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680+ FICO, Prime customer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E3227D-C31B-41C7-951C-02C95B721112}"/>
              </a:ext>
            </a:extLst>
          </p:cNvPr>
          <p:cNvSpPr txBox="1"/>
          <p:nvPr/>
        </p:nvSpPr>
        <p:spPr>
          <a:xfrm>
            <a:off x="8230480" y="3632732"/>
            <a:ext cx="3288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1600" b="1">
                <a:solidFill>
                  <a:prstClr val="white"/>
                </a:solidFill>
                <a:cs typeface="Calibri" panose="020F0502020204030204" pitchFamily="34" charset="0"/>
              </a:rPr>
              <a:t>600-679 </a:t>
            </a:r>
            <a:r>
              <a:rPr lang="en-US" sz="1600" b="1" dirty="0">
                <a:solidFill>
                  <a:prstClr val="white"/>
                </a:solidFill>
                <a:cs typeface="Calibri" panose="020F0502020204030204" pitchFamily="34" charset="0"/>
              </a:rPr>
              <a:t>FICO, Sub-Prime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EA1386-97CB-4FBD-96B3-60902ADA16F6}"/>
              </a:ext>
            </a:extLst>
          </p:cNvPr>
          <p:cNvSpPr txBox="1"/>
          <p:nvPr/>
        </p:nvSpPr>
        <p:spPr>
          <a:xfrm>
            <a:off x="8273109" y="5408597"/>
            <a:ext cx="306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1600" b="1" dirty="0">
                <a:solidFill>
                  <a:prstClr val="white"/>
                </a:solidFill>
                <a:cs typeface="Calibri" panose="020F0502020204030204" pitchFamily="34" charset="0"/>
              </a:rPr>
              <a:t>&lt;600 FICO, Lease to own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F5A1CE-D5C7-4F94-BED7-2156578A6323}"/>
              </a:ext>
            </a:extLst>
          </p:cNvPr>
          <p:cNvCxnSpPr>
            <a:cxnSpLocks/>
          </p:cNvCxnSpPr>
          <p:nvPr/>
        </p:nvCxnSpPr>
        <p:spPr>
          <a:xfrm flipV="1">
            <a:off x="2951733" y="3668410"/>
            <a:ext cx="452399" cy="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C1B911-C232-4E13-957E-737C3A392A9C}"/>
              </a:ext>
            </a:extLst>
          </p:cNvPr>
          <p:cNvCxnSpPr>
            <a:cxnSpLocks/>
          </p:cNvCxnSpPr>
          <p:nvPr/>
        </p:nvCxnSpPr>
        <p:spPr>
          <a:xfrm>
            <a:off x="9304392" y="2443308"/>
            <a:ext cx="0" cy="358911"/>
          </a:xfrm>
          <a:prstGeom prst="straightConnector1">
            <a:avLst/>
          </a:prstGeom>
          <a:ln w="76200">
            <a:solidFill>
              <a:srgbClr val="0157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F85FC4-FE17-49A1-BA02-E1797E88FAF0}"/>
              </a:ext>
            </a:extLst>
          </p:cNvPr>
          <p:cNvCxnSpPr>
            <a:cxnSpLocks/>
          </p:cNvCxnSpPr>
          <p:nvPr/>
        </p:nvCxnSpPr>
        <p:spPr>
          <a:xfrm>
            <a:off x="9337512" y="4191256"/>
            <a:ext cx="0" cy="35035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BC5B219-566F-4940-A532-CBFC4C3707FC}"/>
              </a:ext>
            </a:extLst>
          </p:cNvPr>
          <p:cNvSpPr txBox="1"/>
          <p:nvPr/>
        </p:nvSpPr>
        <p:spPr>
          <a:xfrm>
            <a:off x="-156784" y="219911"/>
            <a:ext cx="1234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 defTabSz="914354"/>
            <a:r>
              <a:rPr lang="en-US" sz="3200" i="0" dirty="0" smtClean="0">
                <a:solidFill>
                  <a:schemeClr val="bg1"/>
                </a:solidFill>
                <a:cs typeface="Calibri" panose="020F0502020204030204" pitchFamily="34" charset="0"/>
              </a:rPr>
              <a:t>The Right Solution for Every Customer  </a:t>
            </a:r>
            <a:endParaRPr lang="en-US" sz="3200" i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6CBDB7-BE9A-4966-AD92-180C2B72831A}"/>
              </a:ext>
            </a:extLst>
          </p:cNvPr>
          <p:cNvSpPr txBox="1"/>
          <p:nvPr/>
        </p:nvSpPr>
        <p:spPr>
          <a:xfrm>
            <a:off x="7247996" y="1239846"/>
            <a:ext cx="41790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sz="3733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 Prime</a:t>
            </a:r>
            <a:endParaRPr lang="en-US" sz="3733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6CBDB7-BE9A-4966-AD92-180C2B72831A}"/>
              </a:ext>
            </a:extLst>
          </p:cNvPr>
          <p:cNvSpPr txBox="1"/>
          <p:nvPr/>
        </p:nvSpPr>
        <p:spPr>
          <a:xfrm>
            <a:off x="7214876" y="3019931"/>
            <a:ext cx="41790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sz="3733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Near Prime</a:t>
            </a:r>
            <a:endParaRPr lang="en-US" sz="3733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6CBDB7-BE9A-4966-AD92-180C2B72831A}"/>
              </a:ext>
            </a:extLst>
          </p:cNvPr>
          <p:cNvSpPr txBox="1"/>
          <p:nvPr/>
        </p:nvSpPr>
        <p:spPr>
          <a:xfrm>
            <a:off x="7239868" y="4775526"/>
            <a:ext cx="41790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sz="3733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Subprime</a:t>
            </a:r>
            <a:endParaRPr lang="en-US" sz="3733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47" y="60054"/>
            <a:ext cx="10972799" cy="7743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OPTIMUS Prime Leasing Program</a:t>
            </a:r>
            <a:endParaRPr lang="en-US" sz="3200" dirty="0"/>
          </a:p>
        </p:txBody>
      </p:sp>
      <p:pic>
        <p:nvPicPr>
          <p:cNvPr id="4" name="Picture 3" descr="Why Most People Prefer Watching Movies Online? - Here Ar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9" y="1212423"/>
            <a:ext cx="8603553" cy="4516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8845" y="4849585"/>
            <a:ext cx="6489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Subscription… Just Like Netflix!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47" y="60054"/>
            <a:ext cx="10972799" cy="7743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OPTIMUS Revolving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b="4418"/>
          <a:stretch/>
        </p:blipFill>
        <p:spPr>
          <a:xfrm>
            <a:off x="1665514" y="1096427"/>
            <a:ext cx="7714533" cy="4781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6928" y="4801067"/>
            <a:ext cx="4759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US" sz="32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uture </a:t>
            </a:r>
            <a:r>
              <a:rPr lang="en-US" sz="32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purchases </a:t>
            </a:r>
            <a:r>
              <a:rPr lang="en-US" sz="32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the </a:t>
            </a:r>
            <a:r>
              <a:rPr lang="en-US" sz="32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same line of credit</a:t>
            </a:r>
          </a:p>
        </p:txBody>
      </p:sp>
    </p:spTree>
    <p:extLst>
      <p:ext uri="{BB962C8B-B14F-4D97-AF65-F5344CB8AC3E}">
        <p14:creationId xmlns:p14="http://schemas.microsoft.com/office/powerpoint/2010/main" val="33816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3" y="1746858"/>
            <a:ext cx="10058400" cy="2340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7169" y="4403990"/>
            <a:ext cx="8207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OPTIMUS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Application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 Demo: </a:t>
            </a: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https://app.optimusfinancing.com/</a:t>
            </a: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5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47" y="60054"/>
            <a:ext cx="10972799" cy="7743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OPTIMUS </a:t>
            </a:r>
            <a:r>
              <a:rPr lang="en-US" sz="3200" dirty="0"/>
              <a:t>Promotions </a:t>
            </a:r>
            <a:r>
              <a:rPr lang="en-US" sz="3200" dirty="0" smtClean="0"/>
              <a:t>(Valid Through </a:t>
            </a:r>
            <a:r>
              <a:rPr lang="en-US" sz="3200" dirty="0"/>
              <a:t>12/31/2021)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1" y="1651326"/>
            <a:ext cx="11909300" cy="13911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947" y="3859370"/>
            <a:ext cx="8207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Sign U</a:t>
            </a: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p: </a:t>
            </a:r>
            <a:r>
              <a:rPr lang="en-US" sz="2800" b="1" dirty="0" smtClean="0">
                <a:solidFill>
                  <a:srgbClr val="015E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</a:t>
            </a:r>
            <a:r>
              <a:rPr lang="en-US" sz="2800" b="1" dirty="0" smtClean="0">
                <a:solidFill>
                  <a:srgbClr val="015E8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.optimusfinancing.com</a:t>
            </a:r>
            <a:r>
              <a:rPr lang="en-US" sz="2800" b="1" dirty="0">
                <a:solidFill>
                  <a:srgbClr val="015E8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/</a:t>
            </a:r>
            <a:r>
              <a:rPr lang="en-US" sz="2800" b="1" dirty="0">
                <a:solidFill>
                  <a:srgbClr val="015E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7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47" y="60054"/>
            <a:ext cx="10972799" cy="7743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OPTIMUS Hybrid Loans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49947" y="3859370"/>
            <a:ext cx="8207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Sign Up:</a:t>
            </a:r>
            <a:r>
              <a:rPr lang="en-US" sz="2800" b="1" dirty="0" smtClean="0">
                <a:solidFill>
                  <a:srgbClr val="015E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www</a:t>
            </a:r>
            <a:r>
              <a:rPr lang="en-US" sz="2800" b="1" dirty="0" smtClean="0">
                <a:solidFill>
                  <a:srgbClr val="015E8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.optimusfinancing.com</a:t>
            </a:r>
            <a:r>
              <a:rPr lang="en-US" sz="2800" b="1" dirty="0">
                <a:solidFill>
                  <a:srgbClr val="015E8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/</a:t>
            </a:r>
            <a:r>
              <a:rPr lang="en-US" sz="2800" b="1" dirty="0">
                <a:solidFill>
                  <a:srgbClr val="015E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6" y="1393557"/>
            <a:ext cx="12029004" cy="16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47900"/>
            <a:ext cx="10058400" cy="2340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0375" y="49185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Century Gothic" panose="020B0502020202020204"/>
                <a:hlinkClick r:id="rId4"/>
              </a:rPr>
              <a:t>Click Here To Become An OPTIMUS Dealer</a:t>
            </a:r>
            <a:endParaRPr lang="en-US" sz="2800" b="1" dirty="0">
              <a:solidFill>
                <a:srgbClr val="FF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93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0070C0"/>
      </a:lt2>
      <a:accent1>
        <a:srgbClr val="00B0F0"/>
      </a:accent1>
      <a:accent2>
        <a:srgbClr val="71685A"/>
      </a:accent2>
      <a:accent3>
        <a:srgbClr val="002060"/>
      </a:accent3>
      <a:accent4>
        <a:srgbClr val="909465"/>
      </a:accent4>
      <a:accent5>
        <a:srgbClr val="956B43"/>
      </a:accent5>
      <a:accent6>
        <a:srgbClr val="FEA022"/>
      </a:accent6>
      <a:hlink>
        <a:srgbClr val="015E80"/>
      </a:hlink>
      <a:folHlink>
        <a:srgbClr val="015E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25017</TotalTime>
  <Words>414</Words>
  <Application>Microsoft Office PowerPoint</Application>
  <PresentationFormat>Widescreen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Helvetica</vt:lpstr>
      <vt:lpstr>Open Sans Semibold</vt:lpstr>
      <vt:lpstr>Wingdings 3</vt:lpstr>
      <vt:lpstr>Ion Boardroom</vt:lpstr>
      <vt:lpstr>1_Custom Design</vt:lpstr>
      <vt:lpstr>Clarity</vt:lpstr>
      <vt:lpstr>Retrospect</vt:lpstr>
      <vt:lpstr>PowerPoint Presentation</vt:lpstr>
      <vt:lpstr>PowerPoint Presentation</vt:lpstr>
      <vt:lpstr>PowerPoint Presentation</vt:lpstr>
      <vt:lpstr>OPTIMUS Prime Leasing Program</vt:lpstr>
      <vt:lpstr>OPTIMUS Revolving</vt:lpstr>
      <vt:lpstr>PowerPoint Presentation</vt:lpstr>
      <vt:lpstr>OPTIMUS Promotions (Valid Through 12/31/2021)</vt:lpstr>
      <vt:lpstr>OPTIMUS Hybrid Loans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Bratsis</dc:creator>
  <cp:lastModifiedBy>Eric Gude</cp:lastModifiedBy>
  <cp:revision>84</cp:revision>
  <dcterms:created xsi:type="dcterms:W3CDTF">2021-06-28T03:20:42Z</dcterms:created>
  <dcterms:modified xsi:type="dcterms:W3CDTF">2021-11-04T02:33:17Z</dcterms:modified>
</cp:coreProperties>
</file>